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40"/>
  </p:notesMasterIdLst>
  <p:sldIdLst>
    <p:sldId id="256" r:id="rId2"/>
    <p:sldId id="292" r:id="rId3"/>
    <p:sldId id="294" r:id="rId4"/>
    <p:sldId id="296" r:id="rId5"/>
    <p:sldId id="280" r:id="rId6"/>
    <p:sldId id="312" r:id="rId7"/>
    <p:sldId id="313" r:id="rId8"/>
    <p:sldId id="315" r:id="rId9"/>
    <p:sldId id="316" r:id="rId10"/>
    <p:sldId id="327" r:id="rId11"/>
    <p:sldId id="328" r:id="rId12"/>
    <p:sldId id="329" r:id="rId13"/>
    <p:sldId id="330" r:id="rId14"/>
    <p:sldId id="331" r:id="rId15"/>
    <p:sldId id="332" r:id="rId16"/>
    <p:sldId id="333" r:id="rId17"/>
    <p:sldId id="334" r:id="rId18"/>
    <p:sldId id="335" r:id="rId19"/>
    <p:sldId id="336" r:id="rId20"/>
    <p:sldId id="337" r:id="rId21"/>
    <p:sldId id="339" r:id="rId22"/>
    <p:sldId id="340" r:id="rId23"/>
    <p:sldId id="271" r:id="rId24"/>
    <p:sldId id="272" r:id="rId25"/>
    <p:sldId id="274" r:id="rId26"/>
    <p:sldId id="273" r:id="rId27"/>
    <p:sldId id="277" r:id="rId28"/>
    <p:sldId id="275" r:id="rId29"/>
    <p:sldId id="352" r:id="rId30"/>
    <p:sldId id="353" r:id="rId31"/>
    <p:sldId id="354" r:id="rId32"/>
    <p:sldId id="355" r:id="rId33"/>
    <p:sldId id="356" r:id="rId34"/>
    <p:sldId id="357" r:id="rId35"/>
    <p:sldId id="358" r:id="rId36"/>
    <p:sldId id="359" r:id="rId37"/>
    <p:sldId id="360" r:id="rId38"/>
    <p:sldId id="388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/>
    <p:restoredTop sz="92526"/>
  </p:normalViewPr>
  <p:slideViewPr>
    <p:cSldViewPr>
      <p:cViewPr varScale="1">
        <p:scale>
          <a:sx n="74" d="100"/>
          <a:sy n="74" d="100"/>
        </p:scale>
        <p:origin x="1044" y="5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F8A92B-1398-4617-B307-25739215498B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4D7CE-E475-4837-BFAE-C92A5B078A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269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fld id="{CFB928DE-886A-4E19-BA8D-2140B3FAA94F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fld id="{C5B9C4D8-AC94-46AE-A15B-FE2B82525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804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928DE-886A-4E19-BA8D-2140B3FAA94F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C4D8-AC94-46AE-A15B-FE2B82525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985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CFB928DE-886A-4E19-BA8D-2140B3FAA94F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5B9C4D8-AC94-46AE-A15B-FE2B82525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987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CFB928DE-886A-4E19-BA8D-2140B3FAA94F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5B9C4D8-AC94-46AE-A15B-FE2B82525D22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453377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CFB928DE-886A-4E19-BA8D-2140B3FAA94F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5B9C4D8-AC94-46AE-A15B-FE2B82525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987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928DE-886A-4E19-BA8D-2140B3FAA94F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C4D8-AC94-46AE-A15B-FE2B82525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33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928DE-886A-4E19-BA8D-2140B3FAA94F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C4D8-AC94-46AE-A15B-FE2B82525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6160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928DE-886A-4E19-BA8D-2140B3FAA94F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C4D8-AC94-46AE-A15B-FE2B82525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9402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CFB928DE-886A-4E19-BA8D-2140B3FAA94F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fld id="{C5B9C4D8-AC94-46AE-A15B-FE2B82525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846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928DE-886A-4E19-BA8D-2140B3FAA94F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C4D8-AC94-46AE-A15B-FE2B82525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4918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fld id="{CFB928DE-886A-4E19-BA8D-2140B3FAA94F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fld id="{C5B9C4D8-AC94-46AE-A15B-FE2B82525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654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928DE-886A-4E19-BA8D-2140B3FAA94F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C4D8-AC94-46AE-A15B-FE2B82525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408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928DE-886A-4E19-BA8D-2140B3FAA94F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C4D8-AC94-46AE-A15B-FE2B82525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14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928DE-886A-4E19-BA8D-2140B3FAA94F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C4D8-AC94-46AE-A15B-FE2B82525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491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928DE-886A-4E19-BA8D-2140B3FAA94F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C4D8-AC94-46AE-A15B-FE2B82525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703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928DE-886A-4E19-BA8D-2140B3FAA94F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C4D8-AC94-46AE-A15B-FE2B82525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673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928DE-886A-4E19-BA8D-2140B3FAA94F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B9C4D8-AC94-46AE-A15B-FE2B82525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471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928DE-886A-4E19-BA8D-2140B3FAA94F}" type="datetimeFigureOut">
              <a:rPr lang="en-US" smtClean="0"/>
              <a:t>8/27/2024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B9C4D8-AC94-46AE-A15B-FE2B82525D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5436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1450" y="1828800"/>
            <a:ext cx="8801100" cy="1524000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atin typeface="+mn-lt"/>
              </a:rPr>
              <a:t>Solar Energy, Seasons, and the Atmosphere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Week 2 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990600" y="2667000"/>
            <a:ext cx="7315200" cy="12192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i="1" dirty="0">
              <a:latin typeface="Baskerville Old Face" pitchFamily="18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990600" y="2514600"/>
            <a:ext cx="7315200" cy="1219200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4400" kern="1200" cap="all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000" i="1" dirty="0">
              <a:latin typeface="Baskerville Old Fac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06241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Seasons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610600" cy="4419600"/>
          </a:xfrm>
        </p:spPr>
        <p:txBody>
          <a:bodyPr>
            <a:normAutofit/>
          </a:bodyPr>
          <a:lstStyle/>
          <a:p>
            <a:r>
              <a:rPr lang="en-US" b="1" u="sng" dirty="0"/>
              <a:t>Seasonality</a:t>
            </a:r>
            <a:r>
              <a:rPr lang="en-US" dirty="0"/>
              <a:t> – the changing of the Sun’s position relative to Earth, and the changing </a:t>
            </a:r>
            <a:r>
              <a:rPr lang="en-US" dirty="0" err="1"/>
              <a:t>daylengths</a:t>
            </a:r>
            <a:r>
              <a:rPr lang="en-US" dirty="0"/>
              <a:t> during the year</a:t>
            </a:r>
          </a:p>
        </p:txBody>
      </p:sp>
      <p:pic>
        <p:nvPicPr>
          <p:cNvPr id="4" name="Picture 3" descr="02_1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35"/>
          <a:stretch/>
        </p:blipFill>
        <p:spPr bwMode="auto">
          <a:xfrm>
            <a:off x="1524000" y="2535837"/>
            <a:ext cx="5638800" cy="424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86166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764373"/>
            <a:ext cx="6797040" cy="1293028"/>
          </a:xfrm>
        </p:spPr>
        <p:txBody>
          <a:bodyPr/>
          <a:lstStyle/>
          <a:p>
            <a:r>
              <a:rPr lang="en-US" dirty="0"/>
              <a:t>Sun’s Position in the Sky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406" y="2362200"/>
            <a:ext cx="3502152" cy="3810000"/>
          </a:xfrm>
        </p:spPr>
        <p:txBody>
          <a:bodyPr/>
          <a:lstStyle/>
          <a:p>
            <a:r>
              <a:rPr lang="en-US" b="1" u="sng" dirty="0"/>
              <a:t>Sun Altitude</a:t>
            </a:r>
            <a:r>
              <a:rPr lang="en-US" dirty="0"/>
              <a:t> – the angle between the horizon and sun (range from 0 to 90 </a:t>
            </a:r>
            <a:r>
              <a:rPr lang="en-US" i="1" dirty="0"/>
              <a:t>degrees</a:t>
            </a:r>
            <a:r>
              <a:rPr lang="en-US" dirty="0"/>
              <a:t>)</a:t>
            </a:r>
          </a:p>
          <a:p>
            <a:r>
              <a:rPr lang="en-US" b="1" u="sng" dirty="0" err="1"/>
              <a:t>Subsolar</a:t>
            </a:r>
            <a:r>
              <a:rPr lang="en-US" b="1" u="sng" dirty="0"/>
              <a:t> point</a:t>
            </a:r>
            <a:r>
              <a:rPr lang="en-US" dirty="0"/>
              <a:t> – location where the sun altitude is exactly 90 degrees</a:t>
            </a:r>
            <a:endParaRPr lang="en-US" b="1" u="sn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939" y="2362200"/>
            <a:ext cx="5529062" cy="31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51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764373"/>
            <a:ext cx="6720840" cy="1293028"/>
          </a:xfrm>
        </p:spPr>
        <p:txBody>
          <a:bodyPr/>
          <a:lstStyle/>
          <a:p>
            <a:r>
              <a:rPr lang="en-US" dirty="0"/>
              <a:t>Sun’s Position in the Sky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828800"/>
            <a:ext cx="3505200" cy="4495800"/>
          </a:xfrm>
        </p:spPr>
        <p:txBody>
          <a:bodyPr>
            <a:normAutofit fontScale="92500" lnSpcReduction="10000"/>
          </a:bodyPr>
          <a:lstStyle/>
          <a:p>
            <a:r>
              <a:rPr lang="en-US" sz="2600" dirty="0"/>
              <a:t>The latitude of the </a:t>
            </a:r>
            <a:r>
              <a:rPr lang="en-US" sz="2600" dirty="0" err="1"/>
              <a:t>subsolar</a:t>
            </a:r>
            <a:r>
              <a:rPr lang="en-US" sz="2600" dirty="0"/>
              <a:t> point is known as the Sun’s </a:t>
            </a:r>
            <a:r>
              <a:rPr lang="en-US" sz="2600" b="1" u="sng" dirty="0"/>
              <a:t>declination.</a:t>
            </a:r>
          </a:p>
          <a:p>
            <a:endParaRPr lang="en-US" sz="2600" b="1" u="sng" dirty="0"/>
          </a:p>
          <a:p>
            <a:r>
              <a:rPr lang="en-US" sz="2600" dirty="0"/>
              <a:t>Declination migrates between 47 degrees of latitude.</a:t>
            </a:r>
          </a:p>
          <a:p>
            <a:endParaRPr lang="en-US" sz="2600" dirty="0"/>
          </a:p>
          <a:p>
            <a:r>
              <a:rPr lang="en-US" sz="2600" dirty="0" err="1"/>
              <a:t>Daylength</a:t>
            </a:r>
            <a:r>
              <a:rPr lang="en-US" sz="2600" dirty="0"/>
              <a:t> is influenced by latitude!</a:t>
            </a:r>
          </a:p>
        </p:txBody>
      </p:sp>
      <p:pic>
        <p:nvPicPr>
          <p:cNvPr id="4" name="Picture 3" descr="Picture 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3" r="27456" b="4332"/>
          <a:stretch/>
        </p:blipFill>
        <p:spPr bwMode="auto">
          <a:xfrm>
            <a:off x="3733800" y="1981200"/>
            <a:ext cx="5410200" cy="4229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5090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Reasons for Seasons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Five Primary Reasons for the Seasons:</a:t>
            </a:r>
          </a:p>
          <a:p>
            <a:pPr marL="880110" lvl="1" indent="-514350">
              <a:buAutoNum type="arabicPeriod"/>
            </a:pPr>
            <a:r>
              <a:rPr lang="en-US" dirty="0"/>
              <a:t>Earth’s Orbit</a:t>
            </a:r>
          </a:p>
          <a:p>
            <a:pPr marL="880110" lvl="1" indent="-514350">
              <a:buAutoNum type="arabicPeriod"/>
            </a:pPr>
            <a:r>
              <a:rPr lang="en-US" dirty="0"/>
              <a:t>Earth’s Rotation</a:t>
            </a:r>
          </a:p>
          <a:p>
            <a:pPr marL="880110" lvl="1" indent="-514350">
              <a:buAutoNum type="arabicPeriod"/>
            </a:pPr>
            <a:r>
              <a:rPr lang="en-US" dirty="0"/>
              <a:t>Tilt of the Earth’s Axis</a:t>
            </a:r>
          </a:p>
          <a:p>
            <a:pPr marL="880110" lvl="1" indent="-514350">
              <a:buAutoNum type="arabicPeriod"/>
            </a:pPr>
            <a:r>
              <a:rPr lang="en-US" dirty="0"/>
              <a:t>Axial parallelism</a:t>
            </a:r>
          </a:p>
          <a:p>
            <a:pPr marL="880110" lvl="1" indent="-514350">
              <a:buAutoNum type="arabicPeriod"/>
            </a:pPr>
            <a:r>
              <a:rPr lang="en-US" dirty="0" err="1"/>
              <a:t>Sphericity</a:t>
            </a:r>
            <a:endParaRPr lang="en-US" dirty="0"/>
          </a:p>
          <a:p>
            <a:pPr marL="45720" indent="0">
              <a:buNone/>
            </a:pPr>
            <a:r>
              <a:rPr lang="en-US" dirty="0"/>
              <a:t>**All five of these work together to create the seasonality of a location</a:t>
            </a:r>
          </a:p>
        </p:txBody>
      </p:sp>
    </p:spTree>
    <p:extLst>
      <p:ext uri="{BB962C8B-B14F-4D97-AF65-F5344CB8AC3E}">
        <p14:creationId xmlns:p14="http://schemas.microsoft.com/office/powerpoint/2010/main" val="37826105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Earth’s Orbit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105400"/>
          </a:xfrm>
        </p:spPr>
        <p:txBody>
          <a:bodyPr>
            <a:normAutofit/>
          </a:bodyPr>
          <a:lstStyle/>
          <a:p>
            <a:r>
              <a:rPr lang="en-US" dirty="0"/>
              <a:t>(1) Earth’s Revolution</a:t>
            </a:r>
          </a:p>
          <a:p>
            <a:pPr lvl="1"/>
            <a:r>
              <a:rPr lang="en-US" sz="2500" dirty="0"/>
              <a:t>365.25 days for the Earth to complete a rotation</a:t>
            </a:r>
          </a:p>
          <a:p>
            <a:pPr lvl="1"/>
            <a:r>
              <a:rPr lang="en-US" sz="2500" dirty="0"/>
              <a:t>The shape of the orbit and speed are the two properties that dictate the seasons.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 b="17618"/>
          <a:stretch/>
        </p:blipFill>
        <p:spPr>
          <a:xfrm>
            <a:off x="1447800" y="3486503"/>
            <a:ext cx="5972175" cy="316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599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Earth’s Orbit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839200" cy="5105400"/>
          </a:xfrm>
        </p:spPr>
        <p:txBody>
          <a:bodyPr>
            <a:normAutofit/>
          </a:bodyPr>
          <a:lstStyle/>
          <a:p>
            <a:r>
              <a:rPr lang="en-US" dirty="0"/>
              <a:t>(1) Earth’s Revolution</a:t>
            </a:r>
          </a:p>
          <a:p>
            <a:pPr lvl="1"/>
            <a:r>
              <a:rPr lang="en-US" sz="2500" u="sng" dirty="0"/>
              <a:t>Perihelion</a:t>
            </a:r>
            <a:r>
              <a:rPr lang="en-US" sz="2500" dirty="0"/>
              <a:t> – when the Earth is closest to the Sun (Jan 3</a:t>
            </a:r>
            <a:r>
              <a:rPr lang="en-US" sz="2500" baseline="30000" dirty="0"/>
              <a:t>rd</a:t>
            </a:r>
            <a:r>
              <a:rPr lang="en-US" sz="2500" dirty="0"/>
              <a:t>)</a:t>
            </a:r>
          </a:p>
          <a:p>
            <a:pPr lvl="1"/>
            <a:r>
              <a:rPr lang="en-US" sz="2500" u="sng" dirty="0"/>
              <a:t>Aphelion</a:t>
            </a:r>
            <a:r>
              <a:rPr lang="en-US" sz="2500" dirty="0"/>
              <a:t> – when Earth is farthest from the Sun (July 4</a:t>
            </a:r>
            <a:r>
              <a:rPr lang="en-US" sz="2500" baseline="30000" dirty="0"/>
              <a:t>th</a:t>
            </a:r>
            <a:r>
              <a:rPr lang="en-US" sz="2500" dirty="0"/>
              <a:t>)</a:t>
            </a:r>
            <a:endParaRPr lang="en-US" sz="2500" u="sng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48" b="17618"/>
          <a:stretch/>
        </p:blipFill>
        <p:spPr>
          <a:xfrm>
            <a:off x="1775460" y="3397216"/>
            <a:ext cx="6377940" cy="3384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5050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Earth’s Rotation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200" y="1905000"/>
            <a:ext cx="7955280" cy="4069080"/>
          </a:xfrm>
        </p:spPr>
        <p:txBody>
          <a:bodyPr/>
          <a:lstStyle/>
          <a:p>
            <a:r>
              <a:rPr lang="en-US" dirty="0"/>
              <a:t>(2) Earth’s Rotation</a:t>
            </a:r>
          </a:p>
          <a:p>
            <a:pPr lvl="1"/>
            <a:r>
              <a:rPr lang="en-US" dirty="0"/>
              <a:t>24 hours to complete one rotation</a:t>
            </a:r>
          </a:p>
          <a:p>
            <a:pPr lvl="1"/>
            <a:r>
              <a:rPr lang="en-US" b="1" u="sng" dirty="0"/>
              <a:t>Circle of Illumination</a:t>
            </a:r>
            <a:r>
              <a:rPr lang="en-US" dirty="0"/>
              <a:t> – dividing line between day and night. </a:t>
            </a:r>
            <a:endParaRPr lang="en-US" b="1" u="sng" dirty="0"/>
          </a:p>
        </p:txBody>
      </p:sp>
      <p:pic>
        <p:nvPicPr>
          <p:cNvPr id="6" name="Picture 3" descr="Picture 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3" b="4332"/>
          <a:stretch/>
        </p:blipFill>
        <p:spPr bwMode="auto">
          <a:xfrm>
            <a:off x="2263140" y="3137039"/>
            <a:ext cx="5867400" cy="3327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40223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Axial Tilt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" y="1828800"/>
            <a:ext cx="4152900" cy="4495800"/>
          </a:xfrm>
        </p:spPr>
        <p:txBody>
          <a:bodyPr/>
          <a:lstStyle/>
          <a:p>
            <a:r>
              <a:rPr lang="en-US" dirty="0"/>
              <a:t>(3) Tilt of the Earth</a:t>
            </a:r>
          </a:p>
          <a:p>
            <a:pPr lvl="1"/>
            <a:r>
              <a:rPr lang="en-US" dirty="0"/>
              <a:t>23.5 degrees</a:t>
            </a:r>
          </a:p>
          <a:p>
            <a:pPr lvl="1"/>
            <a:r>
              <a:rPr lang="en-US" dirty="0"/>
              <a:t>Controls the location of the circle of illumination.</a:t>
            </a:r>
          </a:p>
          <a:p>
            <a:pPr lvl="1"/>
            <a:r>
              <a:rPr lang="en-US" b="1" dirty="0"/>
              <a:t>Arctic and Antarctic circles are found at 66.5 degrees north and south (90-23.5=66.5)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333" t="21945" r="17085" b="10833"/>
          <a:stretch/>
        </p:blipFill>
        <p:spPr>
          <a:xfrm>
            <a:off x="3954842" y="2743200"/>
            <a:ext cx="5036757" cy="3649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18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Axial Parallelism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2241143"/>
            <a:ext cx="3977640" cy="4069080"/>
          </a:xfrm>
        </p:spPr>
        <p:txBody>
          <a:bodyPr/>
          <a:lstStyle/>
          <a:p>
            <a:r>
              <a:rPr lang="en-US" dirty="0"/>
              <a:t>Earth’s axis maintains the same alignment relative to the </a:t>
            </a:r>
            <a:r>
              <a:rPr lang="en-US" i="1" dirty="0"/>
              <a:t>plane of the ecliptic</a:t>
            </a:r>
            <a:r>
              <a:rPr lang="en-US" dirty="0"/>
              <a:t> as it moves around the sun (constant tilt throughout year)</a:t>
            </a:r>
          </a:p>
        </p:txBody>
      </p:sp>
      <p:pic>
        <p:nvPicPr>
          <p:cNvPr id="4" name="Picture 3" descr="Picture 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194560"/>
            <a:ext cx="4415949" cy="3578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95956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Sphericity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57984"/>
            <a:ext cx="3275012" cy="4971415"/>
          </a:xfrm>
        </p:spPr>
        <p:txBody>
          <a:bodyPr>
            <a:normAutofit/>
          </a:bodyPr>
          <a:lstStyle/>
          <a:p>
            <a:r>
              <a:rPr lang="en-US" dirty="0"/>
              <a:t>Remember, Earth is not a perfect sphere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BUT, the surface is curved and creates an uneven receipt of radiation</a:t>
            </a:r>
          </a:p>
        </p:txBody>
      </p:sp>
      <p:pic>
        <p:nvPicPr>
          <p:cNvPr id="4" name="Picture 4" descr="02_09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03"/>
          <a:stretch/>
        </p:blipFill>
        <p:spPr bwMode="auto">
          <a:xfrm>
            <a:off x="3352800" y="1828800"/>
            <a:ext cx="5499880" cy="386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52800" y="5729486"/>
            <a:ext cx="59570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Be sure you understand this figure!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95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Review</a:t>
            </a:r>
          </a:p>
        </p:txBody>
      </p:sp>
      <p:pic>
        <p:nvPicPr>
          <p:cNvPr id="1026" name="Picture 2" descr="mage result for earth's sphe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82334"/>
            <a:ext cx="8108149" cy="527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4683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960" y="457200"/>
            <a:ext cx="8321040" cy="1293028"/>
          </a:xfrm>
        </p:spPr>
        <p:txBody>
          <a:bodyPr>
            <a:normAutofit/>
          </a:bodyPr>
          <a:lstStyle/>
          <a:p>
            <a:r>
              <a:rPr lang="en-US" sz="3200" dirty="0"/>
              <a:t>Study Card: March of the Seasons</a:t>
            </a:r>
          </a:p>
        </p:txBody>
      </p:sp>
      <p:pic>
        <p:nvPicPr>
          <p:cNvPr id="4" name="Picture 4" descr="02_1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"/>
          <a:stretch/>
        </p:blipFill>
        <p:spPr bwMode="auto">
          <a:xfrm>
            <a:off x="1219200" y="1524000"/>
            <a:ext cx="7086600" cy="5137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74729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764373"/>
            <a:ext cx="7178040" cy="1293028"/>
          </a:xfrm>
        </p:spPr>
        <p:txBody>
          <a:bodyPr>
            <a:normAutofit/>
          </a:bodyPr>
          <a:lstStyle/>
          <a:p>
            <a:r>
              <a:rPr lang="en-US" sz="3200" dirty="0"/>
              <a:t>Study Card: Important Dates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December Solstice – December 21/22</a:t>
            </a:r>
          </a:p>
          <a:p>
            <a:r>
              <a:rPr lang="en-US" dirty="0"/>
              <a:t>March Equinox – March 20/21</a:t>
            </a:r>
          </a:p>
          <a:p>
            <a:r>
              <a:rPr lang="en-US" dirty="0"/>
              <a:t>June Solstice – June 20/21</a:t>
            </a:r>
          </a:p>
          <a:p>
            <a:r>
              <a:rPr lang="en-US" dirty="0"/>
              <a:t>September Equinox – September 22/23</a:t>
            </a:r>
          </a:p>
        </p:txBody>
      </p:sp>
    </p:spTree>
    <p:extLst>
      <p:ext uri="{BB962C8B-B14F-4D97-AF65-F5344CB8AC3E}">
        <p14:creationId xmlns:p14="http://schemas.microsoft.com/office/powerpoint/2010/main" val="2378196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764373"/>
            <a:ext cx="7787640" cy="1293028"/>
          </a:xfrm>
        </p:spPr>
        <p:txBody>
          <a:bodyPr>
            <a:normAutofit/>
          </a:bodyPr>
          <a:lstStyle/>
          <a:p>
            <a:r>
              <a:rPr lang="en-US" sz="3200" dirty="0"/>
              <a:t>Study Card: Important Locations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828800"/>
            <a:ext cx="8153400" cy="4495800"/>
          </a:xfrm>
        </p:spPr>
        <p:txBody>
          <a:bodyPr>
            <a:normAutofit/>
          </a:bodyPr>
          <a:lstStyle/>
          <a:p>
            <a:r>
              <a:rPr lang="en-US" dirty="0"/>
              <a:t>Equator (0 °)</a:t>
            </a:r>
          </a:p>
          <a:p>
            <a:r>
              <a:rPr lang="en-US" dirty="0"/>
              <a:t>Tropic of Cancer (23.5°N)</a:t>
            </a:r>
          </a:p>
          <a:p>
            <a:r>
              <a:rPr lang="en-US" dirty="0"/>
              <a:t>Tropic of Capricorn (23.5°S)</a:t>
            </a:r>
          </a:p>
          <a:p>
            <a:r>
              <a:rPr lang="en-US" dirty="0"/>
              <a:t>Arctic Circle (66.5° N)</a:t>
            </a:r>
          </a:p>
          <a:p>
            <a:r>
              <a:rPr lang="en-US" dirty="0"/>
              <a:t>Antarctic Circle (66.5°S)</a:t>
            </a:r>
          </a:p>
        </p:txBody>
      </p:sp>
    </p:spTree>
    <p:extLst>
      <p:ext uri="{BB962C8B-B14F-4D97-AF65-F5344CB8AC3E}">
        <p14:creationId xmlns:p14="http://schemas.microsoft.com/office/powerpoint/2010/main" val="123403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Radiant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905000"/>
            <a:ext cx="3730752" cy="4495800"/>
          </a:xfrm>
        </p:spPr>
        <p:txBody>
          <a:bodyPr>
            <a:normAutofit/>
          </a:bodyPr>
          <a:lstStyle/>
          <a:p>
            <a:r>
              <a:rPr lang="en-US" dirty="0"/>
              <a:t>Essential to life on Earth.</a:t>
            </a:r>
          </a:p>
          <a:p>
            <a:r>
              <a:rPr lang="en-US" dirty="0"/>
              <a:t>Radiant energy travels in waves.</a:t>
            </a:r>
          </a:p>
          <a:p>
            <a:r>
              <a:rPr lang="en-US" b="1" u="sng" dirty="0"/>
              <a:t>Frequency</a:t>
            </a:r>
            <a:r>
              <a:rPr lang="en-US" dirty="0"/>
              <a:t>- the number of waves passing a fixed point in 1 second</a:t>
            </a:r>
          </a:p>
          <a:p>
            <a:endParaRPr lang="en-US" dirty="0"/>
          </a:p>
        </p:txBody>
      </p:sp>
      <p:pic>
        <p:nvPicPr>
          <p:cNvPr id="4" name="Picture 5" descr="FG02_0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39"/>
          <a:stretch/>
        </p:blipFill>
        <p:spPr bwMode="auto">
          <a:xfrm>
            <a:off x="3827489" y="2039546"/>
            <a:ext cx="5164111" cy="3961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832705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136226"/>
            <a:ext cx="5410200" cy="1540174"/>
          </a:xfrm>
        </p:spPr>
        <p:txBody>
          <a:bodyPr>
            <a:normAutofit/>
          </a:bodyPr>
          <a:lstStyle/>
          <a:p>
            <a:r>
              <a:rPr lang="en-US" sz="3600" dirty="0"/>
              <a:t>Electromagnetic Spectrum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752600"/>
            <a:ext cx="4876800" cy="4800600"/>
          </a:xfrm>
        </p:spPr>
        <p:txBody>
          <a:bodyPr>
            <a:normAutofit/>
          </a:bodyPr>
          <a:lstStyle/>
          <a:p>
            <a:r>
              <a:rPr lang="en-US" dirty="0"/>
              <a:t>We can represent the range of wavelengths emitted by the sun into the sun’s </a:t>
            </a:r>
            <a:r>
              <a:rPr lang="en-US" i="1" dirty="0"/>
              <a:t>EM Spectrum</a:t>
            </a:r>
            <a:endParaRPr lang="en-US" dirty="0"/>
          </a:p>
          <a:p>
            <a:endParaRPr lang="en-US" dirty="0"/>
          </a:p>
          <a:p>
            <a:r>
              <a:rPr lang="en-US" dirty="0"/>
              <a:t>Visible light and infrared wavelengths</a:t>
            </a:r>
          </a:p>
          <a:p>
            <a:endParaRPr lang="en-US" dirty="0"/>
          </a:p>
          <a:p>
            <a:r>
              <a:rPr lang="en-US" dirty="0"/>
              <a:t>Note which are low and high frequency waves</a:t>
            </a:r>
          </a:p>
        </p:txBody>
      </p:sp>
      <p:pic>
        <p:nvPicPr>
          <p:cNvPr id="4" name="Picture 4" descr="FG02_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1" y="96867"/>
            <a:ext cx="3390900" cy="6684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781800" y="2286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HIGH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16663" y="62484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LOW</a:t>
            </a:r>
          </a:p>
        </p:txBody>
      </p:sp>
    </p:spTree>
    <p:extLst>
      <p:ext uri="{BB962C8B-B14F-4D97-AF65-F5344CB8AC3E}">
        <p14:creationId xmlns:p14="http://schemas.microsoft.com/office/powerpoint/2010/main" val="3830771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Wavelengths of Visible Light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500" dirty="0"/>
              <a:t>The range for visible light </a:t>
            </a:r>
            <a:r>
              <a:rPr lang="en-US" sz="2500"/>
              <a:t>is ~ 0.4 </a:t>
            </a:r>
            <a:r>
              <a:rPr lang="en-US" sz="2500" dirty="0"/>
              <a:t>to 0.7 micrometers</a:t>
            </a:r>
          </a:p>
          <a:p>
            <a:r>
              <a:rPr lang="en-US" sz="2500" dirty="0"/>
              <a:t>Know the </a:t>
            </a:r>
            <a:r>
              <a:rPr lang="en-US" sz="2500" i="1" dirty="0"/>
              <a:t>relative</a:t>
            </a:r>
            <a:r>
              <a:rPr lang="en-US" sz="2500" dirty="0"/>
              <a:t> wavelengths for visible light!</a:t>
            </a:r>
          </a:p>
        </p:txBody>
      </p:sp>
      <p:pic>
        <p:nvPicPr>
          <p:cNvPr id="4" name="Picture 4" descr="FG02_06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83" r="19009" b="46196"/>
          <a:stretch/>
        </p:blipFill>
        <p:spPr bwMode="auto">
          <a:xfrm>
            <a:off x="2362200" y="3439064"/>
            <a:ext cx="4707095" cy="3198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980871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Wavelengths and Temperature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objects radiate energy in wavelengths relative to individual surface temperature</a:t>
            </a:r>
          </a:p>
          <a:p>
            <a:r>
              <a:rPr lang="en-US" dirty="0"/>
              <a:t>The hotter the object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the shorter the wavelength</a:t>
            </a:r>
            <a:r>
              <a:rPr lang="mr-IN" dirty="0"/>
              <a:t>…</a:t>
            </a:r>
            <a:endParaRPr lang="en-US" dirty="0"/>
          </a:p>
          <a:p>
            <a:r>
              <a:rPr lang="en-US" dirty="0"/>
              <a:t>the higher the energy.</a:t>
            </a:r>
          </a:p>
        </p:txBody>
      </p:sp>
    </p:spTree>
    <p:extLst>
      <p:ext uri="{BB962C8B-B14F-4D97-AF65-F5344CB8AC3E}">
        <p14:creationId xmlns:p14="http://schemas.microsoft.com/office/powerpoint/2010/main" val="2844587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Earth’s Energy Budget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609600" y="1752600"/>
            <a:ext cx="8153400" cy="1066800"/>
          </a:xfrm>
        </p:spPr>
        <p:txBody>
          <a:bodyPr/>
          <a:lstStyle/>
          <a:p>
            <a:r>
              <a:rPr lang="en-US" dirty="0"/>
              <a:t>Here’s a </a:t>
            </a:r>
            <a:r>
              <a:rPr lang="en-US"/>
              <a:t>simplified diagram, </a:t>
            </a:r>
            <a:r>
              <a:rPr lang="en-US" dirty="0"/>
              <a:t>but these are the basics</a:t>
            </a:r>
          </a:p>
        </p:txBody>
      </p:sp>
      <p:pic>
        <p:nvPicPr>
          <p:cNvPr id="4" name="Picture 4" descr="02_0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92"/>
          <a:stretch/>
        </p:blipFill>
        <p:spPr bwMode="auto">
          <a:xfrm>
            <a:off x="99924" y="2667000"/>
            <a:ext cx="8863759" cy="3819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54400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and Terrestrial Energy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752600"/>
            <a:ext cx="4114800" cy="5105400"/>
          </a:xfrm>
        </p:spPr>
        <p:txBody>
          <a:bodyPr>
            <a:normAutofit/>
          </a:bodyPr>
          <a:lstStyle/>
          <a:p>
            <a:r>
              <a:rPr lang="en-US" sz="2700" b="1" u="sng" dirty="0"/>
              <a:t>Insolation</a:t>
            </a:r>
            <a:r>
              <a:rPr lang="en-US" sz="2700" dirty="0"/>
              <a:t> (</a:t>
            </a:r>
            <a:r>
              <a:rPr lang="en-US" sz="2700" i="1" u="sng" dirty="0"/>
              <a:t>in</a:t>
            </a:r>
            <a:r>
              <a:rPr lang="en-US" sz="2700" dirty="0"/>
              <a:t>coming </a:t>
            </a:r>
            <a:r>
              <a:rPr lang="en-US" sz="2700" i="1" u="sng" dirty="0"/>
              <a:t>sol</a:t>
            </a:r>
            <a:r>
              <a:rPr lang="en-US" sz="2700" dirty="0"/>
              <a:t>ar radi</a:t>
            </a:r>
            <a:r>
              <a:rPr lang="en-US" sz="2700" i="1" u="sng" dirty="0"/>
              <a:t>ation</a:t>
            </a:r>
            <a:r>
              <a:rPr lang="en-US" sz="2700" dirty="0"/>
              <a:t>) – this is radiation arriving to Earth from the sun</a:t>
            </a:r>
          </a:p>
          <a:p>
            <a:pPr marL="0" indent="0">
              <a:buNone/>
            </a:pPr>
            <a:endParaRPr lang="en-US" sz="2700" dirty="0"/>
          </a:p>
          <a:p>
            <a:r>
              <a:rPr lang="en-US" sz="2700" b="1" u="sng" dirty="0"/>
              <a:t>Solar Constant </a:t>
            </a:r>
            <a:r>
              <a:rPr lang="en-US" sz="2700" dirty="0"/>
              <a:t>– average insolation received at the </a:t>
            </a:r>
            <a:r>
              <a:rPr lang="en-US" sz="2700" dirty="0" err="1"/>
              <a:t>thermopause</a:t>
            </a:r>
            <a:r>
              <a:rPr lang="en-US" sz="2700" dirty="0"/>
              <a:t> (1372 W/m</a:t>
            </a:r>
            <a:r>
              <a:rPr lang="en-US" sz="2700" baseline="30000" dirty="0"/>
              <a:t>2</a:t>
            </a:r>
            <a:r>
              <a:rPr lang="en-US" sz="2700" dirty="0"/>
              <a:t>).</a:t>
            </a:r>
            <a:endParaRPr lang="en-US" sz="2700" baseline="30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563" y="2590800"/>
            <a:ext cx="5105400" cy="319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050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4373"/>
            <a:ext cx="8397240" cy="1293028"/>
          </a:xfrm>
        </p:spPr>
        <p:txBody>
          <a:bodyPr>
            <a:normAutofit/>
          </a:bodyPr>
          <a:lstStyle/>
          <a:p>
            <a:r>
              <a:rPr lang="en-US" sz="3600" dirty="0"/>
              <a:t>Insolation on a Curved Earth</a:t>
            </a:r>
          </a:p>
        </p:txBody>
      </p:sp>
      <p:pic>
        <p:nvPicPr>
          <p:cNvPr id="4" name="Picture 3" descr="FG02_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1" r="404" b="1094"/>
          <a:stretch>
            <a:fillRect/>
          </a:stretch>
        </p:blipFill>
        <p:spPr bwMode="auto">
          <a:xfrm>
            <a:off x="1447800" y="1656691"/>
            <a:ext cx="6629400" cy="4960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6269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752600"/>
            <a:ext cx="4568952" cy="4495800"/>
          </a:xfrm>
        </p:spPr>
        <p:txBody>
          <a:bodyPr>
            <a:normAutofit/>
          </a:bodyPr>
          <a:lstStyle/>
          <a:p>
            <a:r>
              <a:rPr lang="en-US" dirty="0"/>
              <a:t>Latitude</a:t>
            </a:r>
          </a:p>
          <a:p>
            <a:pPr lvl="1"/>
            <a:r>
              <a:rPr lang="en-US" dirty="0"/>
              <a:t>Divides Earth into </a:t>
            </a:r>
            <a:r>
              <a:rPr lang="en-US" b="1" dirty="0"/>
              <a:t>hemispheres</a:t>
            </a:r>
          </a:p>
          <a:p>
            <a:pPr lvl="1"/>
            <a:r>
              <a:rPr lang="en-US" b="1" u="sng" dirty="0"/>
              <a:t>Parallels</a:t>
            </a:r>
            <a:r>
              <a:rPr lang="en-US" dirty="0"/>
              <a:t> = lines connecting all points along the same latitudinal angle</a:t>
            </a:r>
          </a:p>
          <a:p>
            <a:pPr lvl="1"/>
            <a:r>
              <a:rPr lang="en-US" dirty="0"/>
              <a:t>Measured </a:t>
            </a:r>
            <a:r>
              <a:rPr lang="en-US" b="1" dirty="0"/>
              <a:t>north</a:t>
            </a:r>
            <a:r>
              <a:rPr lang="en-US" dirty="0"/>
              <a:t> and </a:t>
            </a:r>
            <a:r>
              <a:rPr lang="en-US" b="1" dirty="0"/>
              <a:t>south</a:t>
            </a:r>
          </a:p>
        </p:txBody>
      </p:sp>
      <p:pic>
        <p:nvPicPr>
          <p:cNvPr id="4" name="Picture 20" descr="01_11a"/>
          <p:cNvPicPr preferRelativeResize="0"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00"/>
          <a:stretch>
            <a:fillRect/>
          </a:stretch>
        </p:blipFill>
        <p:spPr bwMode="auto">
          <a:xfrm>
            <a:off x="4450809" y="2438400"/>
            <a:ext cx="4533900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5449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764373"/>
            <a:ext cx="8244840" cy="1293028"/>
          </a:xfrm>
        </p:spPr>
        <p:txBody>
          <a:bodyPr>
            <a:normAutofit/>
          </a:bodyPr>
          <a:lstStyle/>
          <a:p>
            <a:r>
              <a:rPr lang="en-US" sz="3200" dirty="0"/>
              <a:t>Uneven Distribution of Insolation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2989" y="2100469"/>
            <a:ext cx="4317532" cy="231913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38"/>
          <a:stretch/>
        </p:blipFill>
        <p:spPr>
          <a:xfrm>
            <a:off x="201282" y="2078024"/>
            <a:ext cx="4317532" cy="23415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07" y="4468836"/>
            <a:ext cx="4317532" cy="23129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938" y="4465752"/>
            <a:ext cx="4317532" cy="231604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133600" y="1530186"/>
            <a:ext cx="59569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Be sure </a:t>
            </a:r>
            <a:r>
              <a:rPr lang="en-US" sz="2800"/>
              <a:t>you understand these!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7431018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Atmospheric Profile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1" y="1724289"/>
            <a:ext cx="3733800" cy="5105400"/>
          </a:xfrm>
        </p:spPr>
        <p:txBody>
          <a:bodyPr>
            <a:normAutofit/>
          </a:bodyPr>
          <a:lstStyle/>
          <a:p>
            <a:r>
              <a:rPr lang="en-US" dirty="0"/>
              <a:t>Earth’s atmosphere is composed of “shells” held to the planet by gravity.</a:t>
            </a:r>
          </a:p>
          <a:p>
            <a:endParaRPr lang="en-US" dirty="0"/>
          </a:p>
          <a:p>
            <a:r>
              <a:rPr lang="en-US" dirty="0"/>
              <a:t>Classified by:</a:t>
            </a:r>
          </a:p>
          <a:p>
            <a:pPr lvl="1"/>
            <a:r>
              <a:rPr lang="en-US" b="1" dirty="0"/>
              <a:t>Composition</a:t>
            </a:r>
          </a:p>
          <a:p>
            <a:pPr lvl="1"/>
            <a:r>
              <a:rPr lang="en-US" b="1" dirty="0"/>
              <a:t>Temperature</a:t>
            </a:r>
          </a:p>
          <a:p>
            <a:pPr lvl="1"/>
            <a:r>
              <a:rPr lang="en-US" b="1" dirty="0"/>
              <a:t>Function</a:t>
            </a:r>
          </a:p>
          <a:p>
            <a:pPr lvl="1"/>
            <a:r>
              <a:rPr lang="en-US" dirty="0"/>
              <a:t>We’ll go over each of these in the next few slides…</a:t>
            </a:r>
          </a:p>
          <a:p>
            <a:pPr marL="365760" lvl="1" indent="0">
              <a:buNone/>
            </a:pPr>
            <a:endParaRPr lang="en-US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8600" y="2670976"/>
            <a:ext cx="5105400" cy="319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980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Physical Profile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76400"/>
            <a:ext cx="8763000" cy="4495800"/>
          </a:xfrm>
        </p:spPr>
        <p:txBody>
          <a:bodyPr>
            <a:normAutofit/>
          </a:bodyPr>
          <a:lstStyle/>
          <a:p>
            <a:r>
              <a:rPr lang="en-US" sz="2400" dirty="0"/>
              <a:t>Air molecules are pulled down by gravity, creating pressure</a:t>
            </a:r>
          </a:p>
          <a:p>
            <a:r>
              <a:rPr lang="en-US" sz="2400" dirty="0"/>
              <a:t>Average sea-level pressure (our baseline) is</a:t>
            </a:r>
            <a:r>
              <a:rPr lang="en-US" sz="2400" b="1" dirty="0"/>
              <a:t> 1013.2 </a:t>
            </a:r>
            <a:r>
              <a:rPr lang="en-US" sz="2400" b="1" dirty="0" err="1"/>
              <a:t>mb</a:t>
            </a:r>
            <a:r>
              <a:rPr lang="en-US" sz="2400" b="1" dirty="0"/>
              <a:t> </a:t>
            </a:r>
            <a:endParaRPr lang="en-US" sz="2400" dirty="0"/>
          </a:p>
          <a:p>
            <a:pPr lvl="1"/>
            <a:r>
              <a:rPr lang="en-US" sz="2100" dirty="0"/>
              <a:t>It’s how we know if current pressure is high or low</a:t>
            </a:r>
          </a:p>
          <a:p>
            <a:pPr lvl="1"/>
            <a:r>
              <a:rPr lang="en-US" sz="2100" dirty="0"/>
              <a:t>Water Bottle test on ATM pressure!</a:t>
            </a:r>
          </a:p>
          <a:p>
            <a:pPr lvl="1"/>
            <a:r>
              <a:rPr lang="en-US" sz="2100" dirty="0"/>
              <a:t>Far left = top of mountain, far right = base of mountain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4085272"/>
            <a:ext cx="5261516" cy="269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114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03_03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46"/>
          <a:stretch/>
        </p:blipFill>
        <p:spPr bwMode="auto">
          <a:xfrm>
            <a:off x="-403" y="1752599"/>
            <a:ext cx="4572403" cy="3733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 descr="03_03b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" b="2889"/>
          <a:stretch/>
        </p:blipFill>
        <p:spPr bwMode="auto">
          <a:xfrm>
            <a:off x="4514456" y="-1"/>
            <a:ext cx="4629543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091247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457200"/>
            <a:ext cx="8397240" cy="1293028"/>
          </a:xfrm>
        </p:spPr>
        <p:txBody>
          <a:bodyPr>
            <a:normAutofit/>
          </a:bodyPr>
          <a:lstStyle/>
          <a:p>
            <a:r>
              <a:rPr lang="en-US" sz="3200" dirty="0"/>
              <a:t>Atmospheric </a:t>
            </a:r>
            <a:r>
              <a:rPr lang="en-US" sz="3200" b="1" i="1" u="sng" dirty="0"/>
              <a:t>Composition</a:t>
            </a:r>
            <a:r>
              <a:rPr lang="en-US" sz="3200" dirty="0"/>
              <a:t> Criterion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828800"/>
            <a:ext cx="3578352" cy="4495800"/>
          </a:xfrm>
        </p:spPr>
        <p:txBody>
          <a:bodyPr>
            <a:normAutofit/>
          </a:bodyPr>
          <a:lstStyle/>
          <a:p>
            <a:r>
              <a:rPr lang="en-US" dirty="0" err="1"/>
              <a:t>Heterosphere</a:t>
            </a:r>
            <a:r>
              <a:rPr lang="en-US" dirty="0"/>
              <a:t> -gases are not evenly mixed </a:t>
            </a:r>
          </a:p>
          <a:p>
            <a:pPr lvl="1"/>
            <a:r>
              <a:rPr lang="en-US" dirty="0"/>
              <a:t>sorted by gravity according to atomic weight</a:t>
            </a:r>
          </a:p>
          <a:p>
            <a:pPr marL="365760" lvl="1" indent="0">
              <a:buNone/>
            </a:pPr>
            <a:endParaRPr lang="en-US" dirty="0"/>
          </a:p>
          <a:p>
            <a:r>
              <a:rPr lang="en-US" dirty="0" err="1"/>
              <a:t>Homosphere</a:t>
            </a:r>
            <a:r>
              <a:rPr lang="en-US" dirty="0"/>
              <a:t> -gases are uniform, no distinct layers</a:t>
            </a:r>
          </a:p>
        </p:txBody>
      </p:sp>
      <p:pic>
        <p:nvPicPr>
          <p:cNvPr id="4" name="Picture 3" descr="03_02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1"/>
          <a:stretch/>
        </p:blipFill>
        <p:spPr bwMode="auto">
          <a:xfrm>
            <a:off x="4346366" y="1524000"/>
            <a:ext cx="4797634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0926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78952" cy="990600"/>
          </a:xfrm>
        </p:spPr>
        <p:txBody>
          <a:bodyPr>
            <a:normAutofit/>
          </a:bodyPr>
          <a:lstStyle/>
          <a:p>
            <a:r>
              <a:rPr lang="en-US" sz="3200" dirty="0"/>
              <a:t>Atmospheric </a:t>
            </a:r>
            <a:r>
              <a:rPr lang="en-US" sz="3200" b="1" i="1" u="sng" dirty="0"/>
              <a:t>Temperature</a:t>
            </a:r>
            <a:r>
              <a:rPr lang="en-US" sz="3200" dirty="0"/>
              <a:t> Criterion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905000"/>
            <a:ext cx="4346367" cy="4800600"/>
          </a:xfrm>
        </p:spPr>
        <p:txBody>
          <a:bodyPr>
            <a:normAutofit/>
          </a:bodyPr>
          <a:lstStyle/>
          <a:p>
            <a:r>
              <a:rPr lang="en-US" sz="2400" dirty="0"/>
              <a:t>Thermosphere </a:t>
            </a:r>
          </a:p>
          <a:p>
            <a:r>
              <a:rPr lang="en-US" sz="2400" dirty="0"/>
              <a:t>Mesosphere</a:t>
            </a:r>
          </a:p>
          <a:p>
            <a:r>
              <a:rPr lang="en-US" sz="2400" dirty="0"/>
              <a:t>Stratosphere</a:t>
            </a:r>
          </a:p>
          <a:p>
            <a:pPr lvl="1"/>
            <a:r>
              <a:rPr lang="en-US" sz="2100" dirty="0"/>
              <a:t>Ozone concentrated here</a:t>
            </a:r>
          </a:p>
          <a:p>
            <a:r>
              <a:rPr lang="en-US" sz="2400" dirty="0"/>
              <a:t>Troposphere</a:t>
            </a:r>
          </a:p>
          <a:p>
            <a:pPr lvl="1"/>
            <a:r>
              <a:rPr lang="en-US" sz="2100" dirty="0"/>
              <a:t>Weather occurs here</a:t>
            </a:r>
          </a:p>
        </p:txBody>
      </p:sp>
      <p:pic>
        <p:nvPicPr>
          <p:cNvPr id="4" name="Picture 3" descr="03_02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1"/>
          <a:stretch/>
        </p:blipFill>
        <p:spPr bwMode="auto">
          <a:xfrm>
            <a:off x="4346367" y="1524000"/>
            <a:ext cx="4797634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04915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680" y="394874"/>
            <a:ext cx="8168640" cy="1293028"/>
          </a:xfrm>
        </p:spPr>
        <p:txBody>
          <a:bodyPr>
            <a:normAutofit/>
          </a:bodyPr>
          <a:lstStyle/>
          <a:p>
            <a:r>
              <a:rPr lang="en-US" sz="3200" dirty="0"/>
              <a:t>A closer look at the troposphere…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76400"/>
            <a:ext cx="4111752" cy="4495800"/>
          </a:xfrm>
        </p:spPr>
        <p:txBody>
          <a:bodyPr>
            <a:normAutofit fontScale="92500" lnSpcReduction="20000"/>
          </a:bodyPr>
          <a:lstStyle/>
          <a:p>
            <a:r>
              <a:rPr lang="en-US" sz="2400" b="1" u="sng" dirty="0"/>
              <a:t>Normal Lapse Rate</a:t>
            </a:r>
            <a:r>
              <a:rPr lang="en-US" sz="2400" dirty="0"/>
              <a:t> – decrease in temperature with increase in altitude at an </a:t>
            </a:r>
            <a:r>
              <a:rPr lang="en-US" sz="2400" i="1" dirty="0"/>
              <a:t>average</a:t>
            </a:r>
            <a:r>
              <a:rPr lang="en-US" sz="2400" dirty="0"/>
              <a:t> of 6.4°C/1000m</a:t>
            </a:r>
          </a:p>
          <a:p>
            <a:endParaRPr lang="en-US" sz="2400" b="1" u="sng" dirty="0"/>
          </a:p>
          <a:p>
            <a:r>
              <a:rPr lang="en-US" sz="2400" i="1" dirty="0"/>
              <a:t>Environmental Lapse Rate </a:t>
            </a:r>
            <a:r>
              <a:rPr lang="en-US" sz="2400" dirty="0"/>
              <a:t>– actual local lapse rate. This will vary by area, time of day, etc.</a:t>
            </a:r>
          </a:p>
          <a:p>
            <a:endParaRPr lang="en-US" sz="2400" b="1" u="sng" dirty="0"/>
          </a:p>
          <a:p>
            <a:r>
              <a:rPr lang="en-US" sz="2400" dirty="0"/>
              <a:t>We will return to the ELR when we get to weather and atmospheric moisture in </a:t>
            </a:r>
            <a:r>
              <a:rPr lang="en-US" sz="2400" dirty="0" err="1"/>
              <a:t>Chp</a:t>
            </a:r>
            <a:r>
              <a:rPr lang="en-US" sz="2400" dirty="0"/>
              <a:t>. 5, so stay tuned! </a:t>
            </a:r>
            <a:r>
              <a:rPr lang="en-US" sz="2400" dirty="0">
                <a:sym typeface="Wingdings" pitchFamily="2" charset="2"/>
              </a:rPr>
              <a:t> </a:t>
            </a:r>
            <a:endParaRPr lang="en-US" sz="2400" dirty="0"/>
          </a:p>
        </p:txBody>
      </p:sp>
      <p:pic>
        <p:nvPicPr>
          <p:cNvPr id="4" name="Picture 3" descr="FG03_0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6358" y="1524000"/>
            <a:ext cx="4837642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48133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81000"/>
            <a:ext cx="8168640" cy="1293028"/>
          </a:xfrm>
        </p:spPr>
        <p:txBody>
          <a:bodyPr>
            <a:normAutofit/>
          </a:bodyPr>
          <a:lstStyle/>
          <a:p>
            <a:r>
              <a:rPr lang="en-US" sz="3200" dirty="0"/>
              <a:t>Atmospheric </a:t>
            </a:r>
            <a:r>
              <a:rPr lang="en-US" sz="3200" b="1" i="1" u="sng" dirty="0"/>
              <a:t>Function</a:t>
            </a:r>
            <a:r>
              <a:rPr lang="en-US" sz="3200" dirty="0"/>
              <a:t> Criterion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1" y="1752600"/>
            <a:ext cx="4343401" cy="4876800"/>
          </a:xfrm>
        </p:spPr>
        <p:txBody>
          <a:bodyPr>
            <a:normAutofit/>
          </a:bodyPr>
          <a:lstStyle/>
          <a:p>
            <a:r>
              <a:rPr lang="en-US" dirty="0"/>
              <a:t>Ionosphere</a:t>
            </a:r>
          </a:p>
          <a:p>
            <a:pPr lvl="1"/>
            <a:r>
              <a:rPr lang="en-US" dirty="0"/>
              <a:t>Absorbs cosmic, gamma, UV, and X-rays</a:t>
            </a:r>
          </a:p>
          <a:p>
            <a:pPr lvl="1"/>
            <a:r>
              <a:rPr lang="en-US" dirty="0"/>
              <a:t>Auroras</a:t>
            </a:r>
          </a:p>
          <a:p>
            <a:r>
              <a:rPr lang="en-US" dirty="0"/>
              <a:t>Ozonosphere</a:t>
            </a:r>
          </a:p>
          <a:p>
            <a:pPr lvl="1"/>
            <a:r>
              <a:rPr lang="en-US" dirty="0"/>
              <a:t>High ozone concentrations</a:t>
            </a:r>
          </a:p>
          <a:p>
            <a:pPr lvl="1"/>
            <a:r>
              <a:rPr lang="en-US" dirty="0"/>
              <a:t>Absorbs UV rays, reradiates as infrared (heat) energy</a:t>
            </a:r>
          </a:p>
        </p:txBody>
      </p:sp>
      <p:pic>
        <p:nvPicPr>
          <p:cNvPr id="4" name="Picture 3" descr="03_02a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11"/>
          <a:stretch/>
        </p:blipFill>
        <p:spPr bwMode="auto">
          <a:xfrm>
            <a:off x="4346367" y="1524000"/>
            <a:ext cx="4797634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06584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F3A22-4516-414C-92F8-7F67E6E48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Looking Ahead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776E8-6CC3-0242-B104-97B053C5DB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b="1" u="sng" dirty="0"/>
          </a:p>
          <a:p>
            <a:r>
              <a:rPr lang="en-US" dirty="0"/>
              <a:t>Next week we begin </a:t>
            </a:r>
            <a:r>
              <a:rPr lang="en-US" dirty="0" err="1"/>
              <a:t>Chp</a:t>
            </a:r>
            <a:r>
              <a:rPr lang="en-US" dirty="0"/>
              <a:t>. 3 and our topics will continue to build. Be sure to reach out if you have questions or </a:t>
            </a:r>
            <a:r>
              <a:rPr lang="en-US"/>
              <a:t>concerns!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Lab #3 is next week! </a:t>
            </a:r>
          </a:p>
        </p:txBody>
      </p:sp>
    </p:spTree>
    <p:extLst>
      <p:ext uri="{BB962C8B-B14F-4D97-AF65-F5344CB8AC3E}">
        <p14:creationId xmlns:p14="http://schemas.microsoft.com/office/powerpoint/2010/main" val="1099929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6400"/>
            <a:ext cx="4416552" cy="4495800"/>
          </a:xfrm>
        </p:spPr>
        <p:txBody>
          <a:bodyPr/>
          <a:lstStyle/>
          <a:p>
            <a:r>
              <a:rPr lang="en-US" dirty="0"/>
              <a:t>Longitude</a:t>
            </a:r>
          </a:p>
          <a:p>
            <a:pPr lvl="1"/>
            <a:r>
              <a:rPr lang="en-US" dirty="0"/>
              <a:t>Divides the Earth in half</a:t>
            </a:r>
          </a:p>
          <a:p>
            <a:pPr lvl="1"/>
            <a:r>
              <a:rPr lang="en-US" b="1" u="sng" dirty="0"/>
              <a:t>Meridians</a:t>
            </a:r>
            <a:r>
              <a:rPr lang="en-US" dirty="0"/>
              <a:t> = lines connecting all points along the same longitude</a:t>
            </a:r>
          </a:p>
          <a:p>
            <a:pPr lvl="1"/>
            <a:r>
              <a:rPr lang="en-US" dirty="0"/>
              <a:t>Meridians measure </a:t>
            </a:r>
            <a:r>
              <a:rPr lang="en-US" b="1" dirty="0"/>
              <a:t>east</a:t>
            </a:r>
            <a:r>
              <a:rPr lang="en-US" dirty="0"/>
              <a:t> and </a:t>
            </a:r>
            <a:r>
              <a:rPr lang="en-US" b="1" dirty="0"/>
              <a:t>west</a:t>
            </a:r>
          </a:p>
        </p:txBody>
      </p:sp>
      <p:pic>
        <p:nvPicPr>
          <p:cNvPr id="4" name="Picture 15" descr="01_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563"/>
          <a:stretch>
            <a:fillRect/>
          </a:stretch>
        </p:blipFill>
        <p:spPr bwMode="auto">
          <a:xfrm>
            <a:off x="4724400" y="2362200"/>
            <a:ext cx="4218562" cy="3553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8226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Palatino Linotype"/>
              <a:buNone/>
            </a:pPr>
            <a:r>
              <a:rPr lang="en-US" dirty="0"/>
              <a:t>Review</a:t>
            </a:r>
            <a:endParaRPr dirty="0"/>
          </a:p>
        </p:txBody>
      </p:sp>
      <p:sp>
        <p:nvSpPr>
          <p:cNvPr id="270" name="Google Shape;270;p25"/>
          <p:cNvSpPr txBox="1">
            <a:spLocks noGrp="1"/>
          </p:cNvSpPr>
          <p:nvPr>
            <p:ph idx="1"/>
          </p:nvPr>
        </p:nvSpPr>
        <p:spPr>
          <a:xfrm>
            <a:off x="1" y="1981200"/>
            <a:ext cx="3733800" cy="434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ct val="59999"/>
            </a:pPr>
            <a:r>
              <a:rPr lang="en-US" dirty="0"/>
              <a:t>GIS stands for either Geographic Information System(s) </a:t>
            </a:r>
            <a:r>
              <a:rPr lang="en-US" i="1" dirty="0"/>
              <a:t>or </a:t>
            </a:r>
            <a:r>
              <a:rPr lang="en-US" dirty="0"/>
              <a:t>Geographic Information Science depending on the usage</a:t>
            </a:r>
            <a:endParaRPr dirty="0"/>
          </a:p>
          <a:p>
            <a:pPr marL="420243" lvl="0" indent="-342900" algn="l" rtl="0">
              <a:spcBef>
                <a:spcPts val="700"/>
              </a:spcBef>
              <a:spcAft>
                <a:spcPts val="0"/>
              </a:spcAft>
              <a:buSzPct val="59999"/>
            </a:pPr>
            <a:endParaRPr dirty="0"/>
          </a:p>
          <a:p>
            <a:pPr lvl="0" algn="l" rtl="0">
              <a:spcBef>
                <a:spcPts val="700"/>
              </a:spcBef>
              <a:spcAft>
                <a:spcPts val="0"/>
              </a:spcAft>
              <a:buSzPct val="59999"/>
            </a:pPr>
            <a:r>
              <a:rPr lang="en-US" dirty="0"/>
              <a:t>A “system” can be thought of as a spatial model used to portray something about the Earth or reality</a:t>
            </a:r>
            <a:endParaRPr dirty="0"/>
          </a:p>
          <a:p>
            <a:pPr marL="420243" lvl="0" indent="-342900" algn="l" rtl="0">
              <a:spcBef>
                <a:spcPts val="700"/>
              </a:spcBef>
              <a:spcAft>
                <a:spcPts val="0"/>
              </a:spcAft>
              <a:buSzPct val="59999"/>
            </a:pPr>
            <a:endParaRPr dirty="0"/>
          </a:p>
          <a:p>
            <a:pPr lvl="0" algn="l" rtl="0">
              <a:spcBef>
                <a:spcPts val="700"/>
              </a:spcBef>
              <a:spcAft>
                <a:spcPts val="0"/>
              </a:spcAft>
              <a:buSzPct val="59999"/>
            </a:pPr>
            <a:r>
              <a:rPr lang="en-US" dirty="0"/>
              <a:t>The “Science” is the discipline of studying spatial analysis using </a:t>
            </a:r>
            <a:r>
              <a:rPr lang="en-US" dirty="0" err="1"/>
              <a:t>GI</a:t>
            </a:r>
            <a:r>
              <a:rPr lang="en-US" i="1" dirty="0" err="1"/>
              <a:t>Systems</a:t>
            </a:r>
            <a:endParaRPr dirty="0"/>
          </a:p>
        </p:txBody>
      </p:sp>
      <p:pic>
        <p:nvPicPr>
          <p:cNvPr id="271" name="Google Shape;271;p25"/>
          <p:cNvPicPr preferRelativeResize="0"/>
          <p:nvPr/>
        </p:nvPicPr>
        <p:blipFill rotWithShape="1">
          <a:blip r:embed="rId3">
            <a:alphaModFix/>
          </a:blip>
          <a:srcRect l="20868" t="16431" r="18715" b="34979"/>
          <a:stretch/>
        </p:blipFill>
        <p:spPr>
          <a:xfrm>
            <a:off x="3810000" y="1981200"/>
            <a:ext cx="5257800" cy="420243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Sun to Earth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70649"/>
            <a:ext cx="3657600" cy="4953000"/>
          </a:xfrm>
        </p:spPr>
        <p:txBody>
          <a:bodyPr>
            <a:normAutofit/>
          </a:bodyPr>
          <a:lstStyle/>
          <a:p>
            <a:r>
              <a:rPr lang="en-US" sz="2600" dirty="0"/>
              <a:t>Two primary outputs from the sun are </a:t>
            </a:r>
            <a:r>
              <a:rPr lang="en-US" sz="2600" b="1" i="1" dirty="0"/>
              <a:t>solar wind</a:t>
            </a:r>
            <a:r>
              <a:rPr lang="en-US" sz="2600" dirty="0"/>
              <a:t> and </a:t>
            </a:r>
            <a:r>
              <a:rPr lang="en-US" sz="2600" b="1" i="1" dirty="0"/>
              <a:t>radiant energy</a:t>
            </a:r>
          </a:p>
          <a:p>
            <a:r>
              <a:rPr lang="en-US" sz="2600" b="1" u="sng" dirty="0"/>
              <a:t>Solar wind </a:t>
            </a:r>
            <a:r>
              <a:rPr lang="en-US" sz="2600" dirty="0"/>
              <a:t>– stream of electrically charged material that is emitted from the sun</a:t>
            </a:r>
          </a:p>
          <a:p>
            <a:r>
              <a:rPr lang="en-US" sz="2600" dirty="0"/>
              <a:t>Takes approx. 3 days to reach Earth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7" t="2372" r="5327" b="7744"/>
          <a:stretch/>
        </p:blipFill>
        <p:spPr>
          <a:xfrm>
            <a:off x="3962400" y="1752600"/>
            <a:ext cx="4996322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72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Activity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1752600"/>
            <a:ext cx="7955280" cy="4069080"/>
          </a:xfrm>
        </p:spPr>
        <p:txBody>
          <a:bodyPr>
            <a:normAutofit/>
          </a:bodyPr>
          <a:lstStyle/>
          <a:p>
            <a:r>
              <a:rPr lang="en-US" sz="2500" b="1" u="sng" dirty="0"/>
              <a:t>Sunspots </a:t>
            </a:r>
            <a:r>
              <a:rPr lang="en-US" sz="2500" dirty="0"/>
              <a:t>– surface disturbances on the sun that are caused by magnetic storms</a:t>
            </a:r>
          </a:p>
          <a:p>
            <a:r>
              <a:rPr lang="en-US" sz="2500" dirty="0"/>
              <a:t>Outburst of charged material from sunspots can also add to the solar wind</a:t>
            </a:r>
          </a:p>
          <a:p>
            <a:r>
              <a:rPr lang="en-US" sz="2500" dirty="0"/>
              <a:t>Regular 11-year cycle of sunspot activity</a:t>
            </a:r>
          </a:p>
        </p:txBody>
      </p:sp>
      <p:pic>
        <p:nvPicPr>
          <p:cNvPr id="4" name="Picture 4" descr="FG02_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962400"/>
            <a:ext cx="8743266" cy="266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820915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Solar Wind Effects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4360" y="1981200"/>
            <a:ext cx="7955280" cy="4069080"/>
          </a:xfrm>
        </p:spPr>
        <p:txBody>
          <a:bodyPr/>
          <a:lstStyle/>
          <a:p>
            <a:r>
              <a:rPr lang="en-US" dirty="0"/>
              <a:t>Charged solar wind particles are deflected by the magnetosphere</a:t>
            </a:r>
          </a:p>
          <a:p>
            <a:pPr lvl="1"/>
            <a:r>
              <a:rPr lang="en-US" dirty="0"/>
              <a:t>Magnetic field surrounding Earth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124200"/>
            <a:ext cx="5829300" cy="3549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03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Auroras</a:t>
            </a:r>
          </a:p>
        </p:txBody>
      </p:sp>
      <p:pic>
        <p:nvPicPr>
          <p:cNvPr id="7" name="Picture 4" descr="02_0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" b="5294"/>
          <a:stretch/>
        </p:blipFill>
        <p:spPr bwMode="auto">
          <a:xfrm>
            <a:off x="0" y="3153727"/>
            <a:ext cx="9109607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8601" y="1676399"/>
            <a:ext cx="85343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particles enter the upper atmosphere at the poles creating the </a:t>
            </a:r>
            <a:r>
              <a:rPr lang="en-US" sz="2400" i="1" dirty="0"/>
              <a:t>aurora borealis </a:t>
            </a:r>
            <a:r>
              <a:rPr lang="en-US" sz="2400" dirty="0"/>
              <a:t>(northern lights) and </a:t>
            </a:r>
            <a:r>
              <a:rPr lang="en-US" sz="2400" i="1" dirty="0"/>
              <a:t>aurora </a:t>
            </a:r>
            <a:r>
              <a:rPr lang="en-US" sz="2400" i="1" dirty="0" err="1"/>
              <a:t>australis</a:t>
            </a:r>
            <a:r>
              <a:rPr lang="en-US" sz="2400" dirty="0"/>
              <a:t> (southern lights)</a:t>
            </a:r>
            <a:endParaRPr lang="en-US" sz="2400" i="1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111964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1580</TotalTime>
  <Words>1035</Words>
  <Application>Microsoft Office PowerPoint</Application>
  <PresentationFormat>On-screen Show (4:3)</PresentationFormat>
  <Paragraphs>160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Baskerville Old Face</vt:lpstr>
      <vt:lpstr>Calibri</vt:lpstr>
      <vt:lpstr>Century Gothic</vt:lpstr>
      <vt:lpstr>Palatino Linotype</vt:lpstr>
      <vt:lpstr>Wingdings</vt:lpstr>
      <vt:lpstr>Vapor Trail</vt:lpstr>
      <vt:lpstr>Solar Energy, Seasons, and the Atmosphere</vt:lpstr>
      <vt:lpstr>Review</vt:lpstr>
      <vt:lpstr>Review</vt:lpstr>
      <vt:lpstr>Review</vt:lpstr>
      <vt:lpstr>Review</vt:lpstr>
      <vt:lpstr>From Sun to Earth</vt:lpstr>
      <vt:lpstr>Solar Activity</vt:lpstr>
      <vt:lpstr>Solar Wind Effects</vt:lpstr>
      <vt:lpstr>The Auroras</vt:lpstr>
      <vt:lpstr>The Seasons</vt:lpstr>
      <vt:lpstr>Sun’s Position in the Sky</vt:lpstr>
      <vt:lpstr>Sun’s Position in the Sky</vt:lpstr>
      <vt:lpstr>Reasons for Seasons</vt:lpstr>
      <vt:lpstr>Earth’s Orbit</vt:lpstr>
      <vt:lpstr>Earth’s Orbit</vt:lpstr>
      <vt:lpstr>Earth’s Rotation</vt:lpstr>
      <vt:lpstr>Axial Tilt</vt:lpstr>
      <vt:lpstr>Axial Parallelism</vt:lpstr>
      <vt:lpstr>Sphericity</vt:lpstr>
      <vt:lpstr>Study Card: March of the Seasons</vt:lpstr>
      <vt:lpstr>Study Card: Important Dates</vt:lpstr>
      <vt:lpstr>Study Card: Important Locations </vt:lpstr>
      <vt:lpstr>Radiant Energy</vt:lpstr>
      <vt:lpstr>Electromagnetic Spectrum</vt:lpstr>
      <vt:lpstr>Wavelengths of Visible Light</vt:lpstr>
      <vt:lpstr>Wavelengths and Temperature</vt:lpstr>
      <vt:lpstr>Earth’s Energy Budget</vt:lpstr>
      <vt:lpstr>Solar and Terrestrial Energy</vt:lpstr>
      <vt:lpstr>Insolation on a Curved Earth</vt:lpstr>
      <vt:lpstr>Uneven Distribution of Insolation</vt:lpstr>
      <vt:lpstr>Atmospheric Profile</vt:lpstr>
      <vt:lpstr>Physical Profile</vt:lpstr>
      <vt:lpstr>PowerPoint Presentation</vt:lpstr>
      <vt:lpstr>Atmospheric Composition Criterion</vt:lpstr>
      <vt:lpstr>Atmospheric Temperature Criterion</vt:lpstr>
      <vt:lpstr>A closer look at the troposphere…</vt:lpstr>
      <vt:lpstr>Atmospheric Function Criterion</vt:lpstr>
      <vt:lpstr>Looking Ahead</vt:lpstr>
    </vt:vector>
  </TitlesOfParts>
  <Company>University of Tennessee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geography 131</dc:title>
  <dc:creator>User</dc:creator>
  <cp:lastModifiedBy>Stachowiak, Lauren</cp:lastModifiedBy>
  <cp:revision>107</cp:revision>
  <dcterms:created xsi:type="dcterms:W3CDTF">2013-08-10T17:05:12Z</dcterms:created>
  <dcterms:modified xsi:type="dcterms:W3CDTF">2024-08-28T03:13:27Z</dcterms:modified>
</cp:coreProperties>
</file>